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427E8A-0667-4A2E-820E-9EB557011EF5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846293-B5EA-41F8-B414-4EBDF66EA7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It is extremely relevant to all of us</a:t>
          </a:r>
        </a:p>
      </dgm:t>
    </dgm:pt>
    <dgm:pt modelId="{8F2211BA-7736-4929-B260-408408E1CCEA}" type="parTrans" cxnId="{A1E61EB5-52F6-4120-AF06-CB382DA4E27E}">
      <dgm:prSet/>
      <dgm:spPr/>
      <dgm:t>
        <a:bodyPr/>
        <a:lstStyle/>
        <a:p>
          <a:endParaRPr lang="en-US"/>
        </a:p>
      </dgm:t>
    </dgm:pt>
    <dgm:pt modelId="{0A644834-DA62-4881-B4BF-8089A047FFE1}" type="sibTrans" cxnId="{A1E61EB5-52F6-4120-AF06-CB382DA4E27E}">
      <dgm:prSet/>
      <dgm:spPr/>
      <dgm:t>
        <a:bodyPr/>
        <a:lstStyle/>
        <a:p>
          <a:endParaRPr lang="en-US"/>
        </a:p>
      </dgm:t>
    </dgm:pt>
    <dgm:pt modelId="{B14686FE-C41E-4906-9E3D-D9160B9E20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dataset pretty large, needs some pre-processing, but is not so big that we have trouble storing and sharing it</a:t>
          </a:r>
        </a:p>
      </dgm:t>
    </dgm:pt>
    <dgm:pt modelId="{9FAAEEE8-5958-4802-8206-8B10D112347D}" type="parTrans" cxnId="{71E65FFE-8658-4765-8335-CD740CD25A46}">
      <dgm:prSet/>
      <dgm:spPr/>
      <dgm:t>
        <a:bodyPr/>
        <a:lstStyle/>
        <a:p>
          <a:endParaRPr lang="en-US"/>
        </a:p>
      </dgm:t>
    </dgm:pt>
    <dgm:pt modelId="{0D3E3334-5745-4E3B-9217-3015F568D110}" type="sibTrans" cxnId="{71E65FFE-8658-4765-8335-CD740CD25A46}">
      <dgm:prSet/>
      <dgm:spPr/>
      <dgm:t>
        <a:bodyPr/>
        <a:lstStyle/>
        <a:p>
          <a:endParaRPr lang="en-US"/>
        </a:p>
      </dgm:t>
    </dgm:pt>
    <dgm:pt modelId="{F50B7FF6-C0AE-4D45-BA5A-B40D8418EB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There are several columns in the data we can target for different types of analysis</a:t>
          </a:r>
        </a:p>
      </dgm:t>
    </dgm:pt>
    <dgm:pt modelId="{7C6EF91E-AE57-4688-9E34-EBE3A384D179}" type="parTrans" cxnId="{CFE6C87D-758A-4F4F-A279-F53CA78249B0}">
      <dgm:prSet/>
      <dgm:spPr/>
      <dgm:t>
        <a:bodyPr/>
        <a:lstStyle/>
        <a:p>
          <a:endParaRPr lang="en-US"/>
        </a:p>
      </dgm:t>
    </dgm:pt>
    <dgm:pt modelId="{F527D3D0-555C-4B95-AC51-C4BDA5238A8E}" type="sibTrans" cxnId="{CFE6C87D-758A-4F4F-A279-F53CA78249B0}">
      <dgm:prSet/>
      <dgm:spPr/>
      <dgm:t>
        <a:bodyPr/>
        <a:lstStyle/>
        <a:p>
          <a:endParaRPr lang="en-US"/>
        </a:p>
      </dgm:t>
    </dgm:pt>
    <dgm:pt modelId="{807F6085-DEA7-4B4C-88EA-1174BD62BF87}" type="pres">
      <dgm:prSet presAssocID="{D3427E8A-0667-4A2E-820E-9EB557011EF5}" presName="root" presStyleCnt="0">
        <dgm:presLayoutVars>
          <dgm:dir/>
          <dgm:resizeHandles val="exact"/>
        </dgm:presLayoutVars>
      </dgm:prSet>
      <dgm:spPr/>
    </dgm:pt>
    <dgm:pt modelId="{ED329EF9-8C3A-4C4C-9CB8-0FD335F97C0D}" type="pres">
      <dgm:prSet presAssocID="{CD846293-B5EA-41F8-B414-4EBDF66EA71B}" presName="compNode" presStyleCnt="0"/>
      <dgm:spPr/>
    </dgm:pt>
    <dgm:pt modelId="{EFA41656-99AA-4692-9289-634BCBB61CC0}" type="pres">
      <dgm:prSet presAssocID="{CD846293-B5EA-41F8-B414-4EBDF66EA71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CFF4B9C-7C75-453B-A379-A0BD0D6653AA}" type="pres">
      <dgm:prSet presAssocID="{CD846293-B5EA-41F8-B414-4EBDF66EA71B}" presName="spaceRect" presStyleCnt="0"/>
      <dgm:spPr/>
    </dgm:pt>
    <dgm:pt modelId="{555ECB67-B5F7-4E2C-A25B-AD26191FAD86}" type="pres">
      <dgm:prSet presAssocID="{CD846293-B5EA-41F8-B414-4EBDF66EA71B}" presName="textRect" presStyleLbl="revTx" presStyleIdx="0" presStyleCnt="3">
        <dgm:presLayoutVars>
          <dgm:chMax val="1"/>
          <dgm:chPref val="1"/>
        </dgm:presLayoutVars>
      </dgm:prSet>
      <dgm:spPr/>
    </dgm:pt>
    <dgm:pt modelId="{AD707405-C292-4ECD-8AB4-DB71A1B8FBB7}" type="pres">
      <dgm:prSet presAssocID="{0A644834-DA62-4881-B4BF-8089A047FFE1}" presName="sibTrans" presStyleCnt="0"/>
      <dgm:spPr/>
    </dgm:pt>
    <dgm:pt modelId="{EAD09FDE-4F03-4FE8-8182-2553481BC5F2}" type="pres">
      <dgm:prSet presAssocID="{B14686FE-C41E-4906-9E3D-D9160B9E20E2}" presName="compNode" presStyleCnt="0"/>
      <dgm:spPr/>
    </dgm:pt>
    <dgm:pt modelId="{CCF0C15E-EE76-48A2-9E13-7A80EF30A0B0}" type="pres">
      <dgm:prSet presAssocID="{B14686FE-C41E-4906-9E3D-D9160B9E20E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F5BCD59-13C2-4BE2-AB7E-EA4155978BE5}" type="pres">
      <dgm:prSet presAssocID="{B14686FE-C41E-4906-9E3D-D9160B9E20E2}" presName="spaceRect" presStyleCnt="0"/>
      <dgm:spPr/>
    </dgm:pt>
    <dgm:pt modelId="{8BE817C0-150E-419D-B8AC-F84665C0310E}" type="pres">
      <dgm:prSet presAssocID="{B14686FE-C41E-4906-9E3D-D9160B9E20E2}" presName="textRect" presStyleLbl="revTx" presStyleIdx="1" presStyleCnt="3">
        <dgm:presLayoutVars>
          <dgm:chMax val="1"/>
          <dgm:chPref val="1"/>
        </dgm:presLayoutVars>
      </dgm:prSet>
      <dgm:spPr/>
    </dgm:pt>
    <dgm:pt modelId="{1528E6E7-197E-4E4D-9BC2-5E7794B12A8B}" type="pres">
      <dgm:prSet presAssocID="{0D3E3334-5745-4E3B-9217-3015F568D110}" presName="sibTrans" presStyleCnt="0"/>
      <dgm:spPr/>
    </dgm:pt>
    <dgm:pt modelId="{2F873AC9-5E88-4E54-98A2-2CD8F8029753}" type="pres">
      <dgm:prSet presAssocID="{F50B7FF6-C0AE-4D45-BA5A-B40D8418EBB6}" presName="compNode" presStyleCnt="0"/>
      <dgm:spPr/>
    </dgm:pt>
    <dgm:pt modelId="{8793DF63-7C0F-41D3-8432-191AEB759010}" type="pres">
      <dgm:prSet presAssocID="{F50B7FF6-C0AE-4D45-BA5A-B40D8418EBB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32F8564-E166-46A0-9A0F-84F43C8F3749}" type="pres">
      <dgm:prSet presAssocID="{F50B7FF6-C0AE-4D45-BA5A-B40D8418EBB6}" presName="spaceRect" presStyleCnt="0"/>
      <dgm:spPr/>
    </dgm:pt>
    <dgm:pt modelId="{CECA3B2D-F30E-49BF-B8FC-F2712E39C1ED}" type="pres">
      <dgm:prSet presAssocID="{F50B7FF6-C0AE-4D45-BA5A-B40D8418EBB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FAC963-833A-43EF-8D1B-9EBC52BC008D}" type="presOf" srcId="{D3427E8A-0667-4A2E-820E-9EB557011EF5}" destId="{807F6085-DEA7-4B4C-88EA-1174BD62BF87}" srcOrd="0" destOrd="0" presId="urn:microsoft.com/office/officeart/2018/2/layout/IconLabelList"/>
    <dgm:cxn modelId="{CFE6C87D-758A-4F4F-A279-F53CA78249B0}" srcId="{D3427E8A-0667-4A2E-820E-9EB557011EF5}" destId="{F50B7FF6-C0AE-4D45-BA5A-B40D8418EBB6}" srcOrd="2" destOrd="0" parTransId="{7C6EF91E-AE57-4688-9E34-EBE3A384D179}" sibTransId="{F527D3D0-555C-4B95-AC51-C4BDA5238A8E}"/>
    <dgm:cxn modelId="{A1E61EB5-52F6-4120-AF06-CB382DA4E27E}" srcId="{D3427E8A-0667-4A2E-820E-9EB557011EF5}" destId="{CD846293-B5EA-41F8-B414-4EBDF66EA71B}" srcOrd="0" destOrd="0" parTransId="{8F2211BA-7736-4929-B260-408408E1CCEA}" sibTransId="{0A644834-DA62-4881-B4BF-8089A047FFE1}"/>
    <dgm:cxn modelId="{E62859D5-DEC7-4E15-9413-624DB5B4DE6E}" type="presOf" srcId="{B14686FE-C41E-4906-9E3D-D9160B9E20E2}" destId="{8BE817C0-150E-419D-B8AC-F84665C0310E}" srcOrd="0" destOrd="0" presId="urn:microsoft.com/office/officeart/2018/2/layout/IconLabelList"/>
    <dgm:cxn modelId="{6991EAED-62A4-4224-A130-721C601FD01B}" type="presOf" srcId="{CD846293-B5EA-41F8-B414-4EBDF66EA71B}" destId="{555ECB67-B5F7-4E2C-A25B-AD26191FAD86}" srcOrd="0" destOrd="0" presId="urn:microsoft.com/office/officeart/2018/2/layout/IconLabelList"/>
    <dgm:cxn modelId="{BA2404FC-1D1D-4E1B-A6D7-84A0E6673768}" type="presOf" srcId="{F50B7FF6-C0AE-4D45-BA5A-B40D8418EBB6}" destId="{CECA3B2D-F30E-49BF-B8FC-F2712E39C1ED}" srcOrd="0" destOrd="0" presId="urn:microsoft.com/office/officeart/2018/2/layout/IconLabelList"/>
    <dgm:cxn modelId="{71E65FFE-8658-4765-8335-CD740CD25A46}" srcId="{D3427E8A-0667-4A2E-820E-9EB557011EF5}" destId="{B14686FE-C41E-4906-9E3D-D9160B9E20E2}" srcOrd="1" destOrd="0" parTransId="{9FAAEEE8-5958-4802-8206-8B10D112347D}" sibTransId="{0D3E3334-5745-4E3B-9217-3015F568D110}"/>
    <dgm:cxn modelId="{31855498-0DB7-437D-BA93-47F18B4E1476}" type="presParOf" srcId="{807F6085-DEA7-4B4C-88EA-1174BD62BF87}" destId="{ED329EF9-8C3A-4C4C-9CB8-0FD335F97C0D}" srcOrd="0" destOrd="0" presId="urn:microsoft.com/office/officeart/2018/2/layout/IconLabelList"/>
    <dgm:cxn modelId="{67459914-76E3-47E2-BD3A-ECF7D82FA2B6}" type="presParOf" srcId="{ED329EF9-8C3A-4C4C-9CB8-0FD335F97C0D}" destId="{EFA41656-99AA-4692-9289-634BCBB61CC0}" srcOrd="0" destOrd="0" presId="urn:microsoft.com/office/officeart/2018/2/layout/IconLabelList"/>
    <dgm:cxn modelId="{A301ACF5-741A-40AD-8964-53DEEE4DEA02}" type="presParOf" srcId="{ED329EF9-8C3A-4C4C-9CB8-0FD335F97C0D}" destId="{FCFF4B9C-7C75-453B-A379-A0BD0D6653AA}" srcOrd="1" destOrd="0" presId="urn:microsoft.com/office/officeart/2018/2/layout/IconLabelList"/>
    <dgm:cxn modelId="{3C9673F8-FFC4-4DA6-A05E-D9D0C84ADC3D}" type="presParOf" srcId="{ED329EF9-8C3A-4C4C-9CB8-0FD335F97C0D}" destId="{555ECB67-B5F7-4E2C-A25B-AD26191FAD86}" srcOrd="2" destOrd="0" presId="urn:microsoft.com/office/officeart/2018/2/layout/IconLabelList"/>
    <dgm:cxn modelId="{E7D57B59-2BA0-4BDB-9A08-DE989D547C20}" type="presParOf" srcId="{807F6085-DEA7-4B4C-88EA-1174BD62BF87}" destId="{AD707405-C292-4ECD-8AB4-DB71A1B8FBB7}" srcOrd="1" destOrd="0" presId="urn:microsoft.com/office/officeart/2018/2/layout/IconLabelList"/>
    <dgm:cxn modelId="{10273672-A93B-4339-90FC-1CA6E99DD07A}" type="presParOf" srcId="{807F6085-DEA7-4B4C-88EA-1174BD62BF87}" destId="{EAD09FDE-4F03-4FE8-8182-2553481BC5F2}" srcOrd="2" destOrd="0" presId="urn:microsoft.com/office/officeart/2018/2/layout/IconLabelList"/>
    <dgm:cxn modelId="{5A747A9A-6A68-4787-848C-1CFD650EE631}" type="presParOf" srcId="{EAD09FDE-4F03-4FE8-8182-2553481BC5F2}" destId="{CCF0C15E-EE76-48A2-9E13-7A80EF30A0B0}" srcOrd="0" destOrd="0" presId="urn:microsoft.com/office/officeart/2018/2/layout/IconLabelList"/>
    <dgm:cxn modelId="{E32CB01F-960E-485A-89EC-9F9DDB344480}" type="presParOf" srcId="{EAD09FDE-4F03-4FE8-8182-2553481BC5F2}" destId="{1F5BCD59-13C2-4BE2-AB7E-EA4155978BE5}" srcOrd="1" destOrd="0" presId="urn:microsoft.com/office/officeart/2018/2/layout/IconLabelList"/>
    <dgm:cxn modelId="{17D3EFA1-218F-4C92-9081-3CD978CC96E4}" type="presParOf" srcId="{EAD09FDE-4F03-4FE8-8182-2553481BC5F2}" destId="{8BE817C0-150E-419D-B8AC-F84665C0310E}" srcOrd="2" destOrd="0" presId="urn:microsoft.com/office/officeart/2018/2/layout/IconLabelList"/>
    <dgm:cxn modelId="{6176267B-365F-4FC3-AD31-9573E3DE7BA1}" type="presParOf" srcId="{807F6085-DEA7-4B4C-88EA-1174BD62BF87}" destId="{1528E6E7-197E-4E4D-9BC2-5E7794B12A8B}" srcOrd="3" destOrd="0" presId="urn:microsoft.com/office/officeart/2018/2/layout/IconLabelList"/>
    <dgm:cxn modelId="{2790FDDC-5541-45D4-8645-4E722267C3A2}" type="presParOf" srcId="{807F6085-DEA7-4B4C-88EA-1174BD62BF87}" destId="{2F873AC9-5E88-4E54-98A2-2CD8F8029753}" srcOrd="4" destOrd="0" presId="urn:microsoft.com/office/officeart/2018/2/layout/IconLabelList"/>
    <dgm:cxn modelId="{F3C6AB41-D792-4F63-A71F-BF919FB38827}" type="presParOf" srcId="{2F873AC9-5E88-4E54-98A2-2CD8F8029753}" destId="{8793DF63-7C0F-41D3-8432-191AEB759010}" srcOrd="0" destOrd="0" presId="urn:microsoft.com/office/officeart/2018/2/layout/IconLabelList"/>
    <dgm:cxn modelId="{B2EEF49D-0D1D-481D-A6EA-AFE6233D9FE2}" type="presParOf" srcId="{2F873AC9-5E88-4E54-98A2-2CD8F8029753}" destId="{532F8564-E166-46A0-9A0F-84F43C8F3749}" srcOrd="1" destOrd="0" presId="urn:microsoft.com/office/officeart/2018/2/layout/IconLabelList"/>
    <dgm:cxn modelId="{413D9D7D-A3FA-43E4-BB52-23155237376B}" type="presParOf" srcId="{2F873AC9-5E88-4E54-98A2-2CD8F8029753}" destId="{CECA3B2D-F30E-49BF-B8FC-F2712E39C1E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96D2F4-676C-495A-8CF5-967B56528ABB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AAE9D44-9B71-4E19-8041-8953D67FF628}">
      <dgm:prSet/>
      <dgm:spPr/>
      <dgm:t>
        <a:bodyPr/>
        <a:lstStyle/>
        <a:p>
          <a:r>
            <a:rPr lang="en-US"/>
            <a:t>62,642 rows</a:t>
          </a:r>
        </a:p>
      </dgm:t>
    </dgm:pt>
    <dgm:pt modelId="{DD8C7132-1C45-4EDA-86AF-16E83D501C60}" type="parTrans" cxnId="{1786CB66-E763-4639-9FDB-05842D0C9FCF}">
      <dgm:prSet/>
      <dgm:spPr/>
      <dgm:t>
        <a:bodyPr/>
        <a:lstStyle/>
        <a:p>
          <a:endParaRPr lang="en-US"/>
        </a:p>
      </dgm:t>
    </dgm:pt>
    <dgm:pt modelId="{43CA038D-58E7-4C0D-859D-2B2099C8C0CA}" type="sibTrans" cxnId="{1786CB66-E763-4639-9FDB-05842D0C9FCF}">
      <dgm:prSet/>
      <dgm:spPr/>
      <dgm:t>
        <a:bodyPr/>
        <a:lstStyle/>
        <a:p>
          <a:endParaRPr lang="en-US"/>
        </a:p>
      </dgm:t>
    </dgm:pt>
    <dgm:pt modelId="{511E3D6B-054E-41D4-A8AC-795E67AC45F3}">
      <dgm:prSet/>
      <dgm:spPr/>
      <dgm:t>
        <a:bodyPr/>
        <a:lstStyle/>
        <a:p>
          <a:r>
            <a:rPr lang="en-US"/>
            <a:t>29 columns</a:t>
          </a:r>
        </a:p>
      </dgm:t>
    </dgm:pt>
    <dgm:pt modelId="{334FF42D-54B3-4EB0-B52B-B990FBADCCCE}" type="parTrans" cxnId="{40A5838E-6B8B-4C0D-A30D-5A9DA36089D9}">
      <dgm:prSet/>
      <dgm:spPr/>
      <dgm:t>
        <a:bodyPr/>
        <a:lstStyle/>
        <a:p>
          <a:endParaRPr lang="en-US"/>
        </a:p>
      </dgm:t>
    </dgm:pt>
    <dgm:pt modelId="{5301EE3D-C81C-45F6-AD06-1E0EA75B5346}" type="sibTrans" cxnId="{40A5838E-6B8B-4C0D-A30D-5A9DA36089D9}">
      <dgm:prSet/>
      <dgm:spPr/>
      <dgm:t>
        <a:bodyPr/>
        <a:lstStyle/>
        <a:p>
          <a:endParaRPr lang="en-US"/>
        </a:p>
      </dgm:t>
    </dgm:pt>
    <dgm:pt modelId="{80D60D96-436F-4DA1-BA22-5DE49D855CE2}">
      <dgm:prSet/>
      <dgm:spPr/>
      <dgm:t>
        <a:bodyPr/>
        <a:lstStyle/>
        <a:p>
          <a:r>
            <a:rPr lang="en-US" dirty="0"/>
            <a:t>Includes company name, job title, salary, bonus, stock option, gender, and race</a:t>
          </a:r>
        </a:p>
      </dgm:t>
    </dgm:pt>
    <dgm:pt modelId="{5DF3CBAB-173F-44F5-A9F3-A1802C1F50E4}" type="parTrans" cxnId="{D3EACA06-69AA-4F64-AB65-53800A5448A7}">
      <dgm:prSet/>
      <dgm:spPr/>
      <dgm:t>
        <a:bodyPr/>
        <a:lstStyle/>
        <a:p>
          <a:endParaRPr lang="en-US"/>
        </a:p>
      </dgm:t>
    </dgm:pt>
    <dgm:pt modelId="{12405FFE-8546-424E-AF50-BC8B06C40E02}" type="sibTrans" cxnId="{D3EACA06-69AA-4F64-AB65-53800A5448A7}">
      <dgm:prSet/>
      <dgm:spPr/>
      <dgm:t>
        <a:bodyPr/>
        <a:lstStyle/>
        <a:p>
          <a:endParaRPr lang="en-US"/>
        </a:p>
      </dgm:t>
    </dgm:pt>
    <dgm:pt modelId="{C3D7AB6A-9F6B-4634-A9D1-3F256B764034}" type="pres">
      <dgm:prSet presAssocID="{DF96D2F4-676C-495A-8CF5-967B56528ABB}" presName="linear" presStyleCnt="0">
        <dgm:presLayoutVars>
          <dgm:animLvl val="lvl"/>
          <dgm:resizeHandles val="exact"/>
        </dgm:presLayoutVars>
      </dgm:prSet>
      <dgm:spPr/>
    </dgm:pt>
    <dgm:pt modelId="{788D3986-13D1-4AF9-94EF-58D9F0EB2EE9}" type="pres">
      <dgm:prSet presAssocID="{0AAE9D44-9B71-4E19-8041-8953D67FF62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E492D8C-D6FB-4795-BC4F-9A98000C749B}" type="pres">
      <dgm:prSet presAssocID="{43CA038D-58E7-4C0D-859D-2B2099C8C0CA}" presName="spacer" presStyleCnt="0"/>
      <dgm:spPr/>
    </dgm:pt>
    <dgm:pt modelId="{E11D65DB-6932-442B-A91C-9875C6B6CF29}" type="pres">
      <dgm:prSet presAssocID="{511E3D6B-054E-41D4-A8AC-795E67AC45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1F22DFD-9053-4BE0-A61E-22B2D1579404}" type="pres">
      <dgm:prSet presAssocID="{5301EE3D-C81C-45F6-AD06-1E0EA75B5346}" presName="spacer" presStyleCnt="0"/>
      <dgm:spPr/>
    </dgm:pt>
    <dgm:pt modelId="{729CB491-01FB-4809-BBCF-5E7A8EA361A1}" type="pres">
      <dgm:prSet presAssocID="{80D60D96-436F-4DA1-BA22-5DE49D855CE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5AFA03-AD4D-4D31-9553-7B58C90DE243}" type="presOf" srcId="{511E3D6B-054E-41D4-A8AC-795E67AC45F3}" destId="{E11D65DB-6932-442B-A91C-9875C6B6CF29}" srcOrd="0" destOrd="0" presId="urn:microsoft.com/office/officeart/2005/8/layout/vList2"/>
    <dgm:cxn modelId="{D3EACA06-69AA-4F64-AB65-53800A5448A7}" srcId="{DF96D2F4-676C-495A-8CF5-967B56528ABB}" destId="{80D60D96-436F-4DA1-BA22-5DE49D855CE2}" srcOrd="2" destOrd="0" parTransId="{5DF3CBAB-173F-44F5-A9F3-A1802C1F50E4}" sibTransId="{12405FFE-8546-424E-AF50-BC8B06C40E02}"/>
    <dgm:cxn modelId="{E7AFA92D-F831-45B3-8FFD-589A82D595DF}" type="presOf" srcId="{80D60D96-436F-4DA1-BA22-5DE49D855CE2}" destId="{729CB491-01FB-4809-BBCF-5E7A8EA361A1}" srcOrd="0" destOrd="0" presId="urn:microsoft.com/office/officeart/2005/8/layout/vList2"/>
    <dgm:cxn modelId="{1786CB66-E763-4639-9FDB-05842D0C9FCF}" srcId="{DF96D2F4-676C-495A-8CF5-967B56528ABB}" destId="{0AAE9D44-9B71-4E19-8041-8953D67FF628}" srcOrd="0" destOrd="0" parTransId="{DD8C7132-1C45-4EDA-86AF-16E83D501C60}" sibTransId="{43CA038D-58E7-4C0D-859D-2B2099C8C0CA}"/>
    <dgm:cxn modelId="{40A5838E-6B8B-4C0D-A30D-5A9DA36089D9}" srcId="{DF96D2F4-676C-495A-8CF5-967B56528ABB}" destId="{511E3D6B-054E-41D4-A8AC-795E67AC45F3}" srcOrd="1" destOrd="0" parTransId="{334FF42D-54B3-4EB0-B52B-B990FBADCCCE}" sibTransId="{5301EE3D-C81C-45F6-AD06-1E0EA75B5346}"/>
    <dgm:cxn modelId="{8EFB55CA-4A72-4C50-A845-11B4A0062AC3}" type="presOf" srcId="{DF96D2F4-676C-495A-8CF5-967B56528ABB}" destId="{C3D7AB6A-9F6B-4634-A9D1-3F256B764034}" srcOrd="0" destOrd="0" presId="urn:microsoft.com/office/officeart/2005/8/layout/vList2"/>
    <dgm:cxn modelId="{5E0237D4-5FDD-4781-AE37-FC2368B6E2D5}" type="presOf" srcId="{0AAE9D44-9B71-4E19-8041-8953D67FF628}" destId="{788D3986-13D1-4AF9-94EF-58D9F0EB2EE9}" srcOrd="0" destOrd="0" presId="urn:microsoft.com/office/officeart/2005/8/layout/vList2"/>
    <dgm:cxn modelId="{60D4E29D-7656-4017-B06B-3C4322E5961C}" type="presParOf" srcId="{C3D7AB6A-9F6B-4634-A9D1-3F256B764034}" destId="{788D3986-13D1-4AF9-94EF-58D9F0EB2EE9}" srcOrd="0" destOrd="0" presId="urn:microsoft.com/office/officeart/2005/8/layout/vList2"/>
    <dgm:cxn modelId="{8ECDB2AC-8E42-47D1-A454-F7214814C765}" type="presParOf" srcId="{C3D7AB6A-9F6B-4634-A9D1-3F256B764034}" destId="{CE492D8C-D6FB-4795-BC4F-9A98000C749B}" srcOrd="1" destOrd="0" presId="urn:microsoft.com/office/officeart/2005/8/layout/vList2"/>
    <dgm:cxn modelId="{2D5878DB-F514-426C-93E5-C611FF74DD83}" type="presParOf" srcId="{C3D7AB6A-9F6B-4634-A9D1-3F256B764034}" destId="{E11D65DB-6932-442B-A91C-9875C6B6CF29}" srcOrd="2" destOrd="0" presId="urn:microsoft.com/office/officeart/2005/8/layout/vList2"/>
    <dgm:cxn modelId="{A5A0EEE0-DDFA-4EE8-A877-46009B9C8AA7}" type="presParOf" srcId="{C3D7AB6A-9F6B-4634-A9D1-3F256B764034}" destId="{B1F22DFD-9053-4BE0-A61E-22B2D1579404}" srcOrd="3" destOrd="0" presId="urn:microsoft.com/office/officeart/2005/8/layout/vList2"/>
    <dgm:cxn modelId="{3DA3EB69-A664-4D97-BD41-4935D78A6A15}" type="presParOf" srcId="{C3D7AB6A-9F6B-4634-A9D1-3F256B764034}" destId="{729CB491-01FB-4809-BBCF-5E7A8EA361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41656-99AA-4692-9289-634BCBB61CC0}">
      <dsp:nvSpPr>
        <dsp:cNvPr id="0" name=""/>
        <dsp:cNvSpPr/>
      </dsp:nvSpPr>
      <dsp:spPr>
        <a:xfrm>
          <a:off x="1014449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ECB67-B5F7-4E2C-A25B-AD26191FAD86}">
      <dsp:nvSpPr>
        <dsp:cNvPr id="0" name=""/>
        <dsp:cNvSpPr/>
      </dsp:nvSpPr>
      <dsp:spPr>
        <a:xfrm>
          <a:off x="240805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is extremely relevant to all of us</a:t>
          </a:r>
        </a:p>
      </dsp:txBody>
      <dsp:txXfrm>
        <a:off x="240805" y="2240692"/>
        <a:ext cx="2813249" cy="720000"/>
      </dsp:txXfrm>
    </dsp:sp>
    <dsp:sp modelId="{CCF0C15E-EE76-48A2-9E13-7A80EF30A0B0}">
      <dsp:nvSpPr>
        <dsp:cNvPr id="0" name=""/>
        <dsp:cNvSpPr/>
      </dsp:nvSpPr>
      <dsp:spPr>
        <a:xfrm>
          <a:off x="4320018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817C0-150E-419D-B8AC-F84665C0310E}">
      <dsp:nvSpPr>
        <dsp:cNvPr id="0" name=""/>
        <dsp:cNvSpPr/>
      </dsp:nvSpPr>
      <dsp:spPr>
        <a:xfrm>
          <a:off x="3546374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dataset pretty large, needs some pre-processing, but is not so big that we have trouble storing and sharing it</a:t>
          </a:r>
        </a:p>
      </dsp:txBody>
      <dsp:txXfrm>
        <a:off x="3546374" y="2240692"/>
        <a:ext cx="2813249" cy="720000"/>
      </dsp:txXfrm>
    </dsp:sp>
    <dsp:sp modelId="{8793DF63-7C0F-41D3-8432-191AEB759010}">
      <dsp:nvSpPr>
        <dsp:cNvPr id="0" name=""/>
        <dsp:cNvSpPr/>
      </dsp:nvSpPr>
      <dsp:spPr>
        <a:xfrm>
          <a:off x="7625586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CA3B2D-F30E-49BF-B8FC-F2712E39C1ED}">
      <dsp:nvSpPr>
        <dsp:cNvPr id="0" name=""/>
        <dsp:cNvSpPr/>
      </dsp:nvSpPr>
      <dsp:spPr>
        <a:xfrm>
          <a:off x="6851943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There are several columns in the data we can target for different types of analysis</a:t>
          </a:r>
        </a:p>
      </dsp:txBody>
      <dsp:txXfrm>
        <a:off x="6851943" y="2240692"/>
        <a:ext cx="2813249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D3986-13D1-4AF9-94EF-58D9F0EB2EE9}">
      <dsp:nvSpPr>
        <dsp:cNvPr id="0" name=""/>
        <dsp:cNvSpPr/>
      </dsp:nvSpPr>
      <dsp:spPr>
        <a:xfrm>
          <a:off x="0" y="20963"/>
          <a:ext cx="9906000" cy="98175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62,642 rows</a:t>
          </a:r>
        </a:p>
      </dsp:txBody>
      <dsp:txXfrm>
        <a:off x="47925" y="68888"/>
        <a:ext cx="9810150" cy="885907"/>
      </dsp:txXfrm>
    </dsp:sp>
    <dsp:sp modelId="{E11D65DB-6932-442B-A91C-9875C6B6CF29}">
      <dsp:nvSpPr>
        <dsp:cNvPr id="0" name=""/>
        <dsp:cNvSpPr/>
      </dsp:nvSpPr>
      <dsp:spPr>
        <a:xfrm>
          <a:off x="0" y="1080481"/>
          <a:ext cx="9906000" cy="98175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29 columns</a:t>
          </a:r>
        </a:p>
      </dsp:txBody>
      <dsp:txXfrm>
        <a:off x="47925" y="1128406"/>
        <a:ext cx="9810150" cy="885907"/>
      </dsp:txXfrm>
    </dsp:sp>
    <dsp:sp modelId="{729CB491-01FB-4809-BBCF-5E7A8EA361A1}">
      <dsp:nvSpPr>
        <dsp:cNvPr id="0" name=""/>
        <dsp:cNvSpPr/>
      </dsp:nvSpPr>
      <dsp:spPr>
        <a:xfrm>
          <a:off x="0" y="2139999"/>
          <a:ext cx="9906000" cy="98175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Includes company name, job title, salary, bonus, stock option, gender, and race</a:t>
          </a:r>
        </a:p>
      </dsp:txBody>
      <dsp:txXfrm>
        <a:off x="47925" y="2187924"/>
        <a:ext cx="9810150" cy="885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fif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g>
</file>

<file path=ppt/media/image4.png>
</file>

<file path=ppt/media/image5.jpg>
</file>

<file path=ppt/media/image6.jfif>
</file>

<file path=ppt/media/image7.png>
</file>

<file path=ppt/media/image8.jpeg>
</file>

<file path=ppt/media/image9.jf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fif"/><Relationship Id="rId5" Type="http://schemas.openxmlformats.org/officeDocument/2006/relationships/image" Target="../media/image9.jfif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98" name="Rectangle 50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52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Capstone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Cheryl </a:t>
            </a:r>
            <a:r>
              <a:rPr lang="en-US" dirty="0" err="1">
                <a:solidFill>
                  <a:schemeClr val="tx1"/>
                </a:solidFill>
              </a:rPr>
              <a:t>berger</a:t>
            </a:r>
            <a:r>
              <a:rPr lang="en-US" dirty="0">
                <a:solidFill>
                  <a:schemeClr val="tx1"/>
                </a:solidFill>
              </a:rPr>
              <a:t> • Lucien Roberts • </a:t>
            </a:r>
            <a:r>
              <a:rPr lang="en-US" dirty="0" err="1">
                <a:solidFill>
                  <a:schemeClr val="tx1"/>
                </a:solidFill>
              </a:rPr>
              <a:t>martha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richardson</a:t>
            </a: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0" name="Group 81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558F-8A90-4F12-A8CB-C1483B69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What we considered</a:t>
            </a:r>
          </a:p>
        </p:txBody>
      </p:sp>
      <p:sp>
        <p:nvSpPr>
          <p:cNvPr id="25" name="Round Diagonal Corner Rectangle 11">
            <a:extLst>
              <a:ext uri="{FF2B5EF4-FFF2-40B4-BE49-F238E27FC236}">
                <a16:creationId xmlns:a16="http://schemas.microsoft.com/office/drawing/2014/main" id="{73D430B3-B555-4951-AFBC-C9868F0B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oup of toy airplanes&#10;&#10;Description automatically generated with low confidence">
            <a:extLst>
              <a:ext uri="{FF2B5EF4-FFF2-40B4-BE49-F238E27FC236}">
                <a16:creationId xmlns:a16="http://schemas.microsoft.com/office/drawing/2014/main" id="{D63D3FEC-328D-402F-A140-D9AF77B84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86" y="3505685"/>
            <a:ext cx="2942932" cy="2207199"/>
          </a:xfrm>
          <a:prstGeom prst="rect">
            <a:avLst/>
          </a:prstGeom>
        </p:spPr>
      </p:pic>
      <p:pic>
        <p:nvPicPr>
          <p:cNvPr id="13" name="Picture 12" descr="A picture containing text, rain, rainy&#10;&#10;Description automatically generated">
            <a:extLst>
              <a:ext uri="{FF2B5EF4-FFF2-40B4-BE49-F238E27FC236}">
                <a16:creationId xmlns:a16="http://schemas.microsoft.com/office/drawing/2014/main" id="{9B563EE8-0615-4E6A-8A39-05C9AAEE6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864" y="1137621"/>
            <a:ext cx="2962684" cy="2207199"/>
          </a:xfrm>
          <a:prstGeom prst="rect">
            <a:avLst/>
          </a:prstGeom>
        </p:spPr>
      </p:pic>
      <p:pic>
        <p:nvPicPr>
          <p:cNvPr id="7" name="Content Placeholder 6" descr="Emperor penguin parents with child">
            <a:extLst>
              <a:ext uri="{FF2B5EF4-FFF2-40B4-BE49-F238E27FC236}">
                <a16:creationId xmlns:a16="http://schemas.microsoft.com/office/drawing/2014/main" id="{465B1792-FB77-4A03-A516-A00CFD915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21" y="1198190"/>
            <a:ext cx="2974328" cy="1977928"/>
          </a:xfrm>
          <a:prstGeom prst="rect">
            <a:avLst/>
          </a:prstGeom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EA52E788-CEA6-49F6-A229-377465607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7042" y="3946144"/>
            <a:ext cx="2974328" cy="1326283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15686E8-BF6F-0E66-B375-C1D19D6D3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Some datasets were too small</a:t>
            </a:r>
          </a:p>
          <a:p>
            <a:r>
              <a:rPr lang="en-US" sz="1800" dirty="0"/>
              <a:t>Some datasets were too big</a:t>
            </a:r>
          </a:p>
          <a:p>
            <a:r>
              <a:rPr lang="en-US" sz="1800" dirty="0"/>
              <a:t>We found one that was just right!</a:t>
            </a:r>
          </a:p>
          <a:p>
            <a:endParaRPr lang="en-US" sz="1800" dirty="0"/>
          </a:p>
        </p:txBody>
      </p:sp>
      <p:pic>
        <p:nvPicPr>
          <p:cNvPr id="15" name="Picture 14" descr="A group of stuffed animals&#10;&#10;Description automatically generated with low confidence">
            <a:extLst>
              <a:ext uri="{FF2B5EF4-FFF2-40B4-BE49-F238E27FC236}">
                <a16:creationId xmlns:a16="http://schemas.microsoft.com/office/drawing/2014/main" id="{ED02BD91-3A70-4C64-8615-A8F807EDB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5804" y="3946144"/>
            <a:ext cx="1674982" cy="167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1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FBD9CD-5EF0-4540-9627-FAD7944C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did we choose?</a:t>
            </a:r>
          </a:p>
        </p:txBody>
      </p:sp>
      <p:pic>
        <p:nvPicPr>
          <p:cNvPr id="5" name="Picture 4" descr="Sticky notes with question marks">
            <a:extLst>
              <a:ext uri="{FF2B5EF4-FFF2-40B4-BE49-F238E27FC236}">
                <a16:creationId xmlns:a16="http://schemas.microsoft.com/office/drawing/2014/main" id="{7D92AA19-C88D-B0CD-C731-56C293751A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37" r="11993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1B74-6076-4BD1-8E9F-4524CCDF8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3000" dirty="0"/>
              <a:t>Kaggle Data Science and STEM Salaries Dataset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786061-016E-454C-85C3-5F24CFE75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050" y="4387850"/>
            <a:ext cx="3705225" cy="159067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A64E3D2F-68C2-488F-9F7E-5494BD1458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2579" y="396933"/>
            <a:ext cx="4005349" cy="1811944"/>
          </a:xfrm>
          <a:prstGeom prst="rect">
            <a:avLst/>
          </a:prstGeom>
        </p:spPr>
      </p:pic>
      <p:pic>
        <p:nvPicPr>
          <p:cNvPr id="68" name="Picture 6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667C32A-B81A-4140-AAD1-9A8DDDC609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7050" y="2462757"/>
            <a:ext cx="3991532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53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C295F-F44B-4B04-923A-9324C391D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Why choose this dataset?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3A77C4B-DFC8-70EC-6EC7-8FD51736A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4307274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60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FABE-D258-4F0B-8FAD-8718148A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Description of dataset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6A0ACBE-3649-1703-D8F4-10927F003B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2381692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456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D45A6B-7DB0-4F4F-9F75-941D2783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What are we going to do with all this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6C00-24F0-4914-B6A9-EF8E99601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>
            <a:normAutofit fontScale="92500"/>
          </a:bodyPr>
          <a:lstStyle/>
          <a:p>
            <a:r>
              <a:rPr lang="en-US" dirty="0"/>
              <a:t>Clean and pre-process the data</a:t>
            </a:r>
          </a:p>
          <a:p>
            <a:r>
              <a:rPr lang="en-US" dirty="0"/>
              <a:t>Test linear regression machine learning models to predict salaries given some input features by the user</a:t>
            </a:r>
          </a:p>
          <a:p>
            <a:r>
              <a:rPr lang="en-US" dirty="0"/>
              <a:t>Discover what features and model make the best predictions</a:t>
            </a:r>
          </a:p>
          <a:p>
            <a:r>
              <a:rPr lang="en-US" dirty="0"/>
              <a:t>Look for trends in current data science salaries: by location, job title, gender, race, and educational level</a:t>
            </a:r>
          </a:p>
          <a:p>
            <a:r>
              <a:rPr lang="en-US" dirty="0"/>
              <a:t>Present our results via an interactive table similar to the UFO or Bellybutton projects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02998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A98E-F98E-4557-80D1-2C53FA4DC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13123"/>
          </a:xfrm>
        </p:spPr>
        <p:txBody>
          <a:bodyPr/>
          <a:lstStyle/>
          <a:p>
            <a:r>
              <a:rPr lang="en-US" dirty="0"/>
              <a:t>Data exploration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1F3F3-F111-497D-B389-349E33758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31641"/>
            <a:ext cx="9905999" cy="529978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We intend to clean/process the data columns in the following ways. More details are available in the README.md file on GitHub</a:t>
            </a:r>
          </a:p>
          <a:p>
            <a:r>
              <a:rPr lang="en-US" dirty="0"/>
              <a:t>Keep as is: </a:t>
            </a:r>
            <a:r>
              <a:rPr lang="en-US" dirty="0" err="1"/>
              <a:t>yearsofexperience</a:t>
            </a:r>
            <a:r>
              <a:rPr lang="en-US" dirty="0"/>
              <a:t>, </a:t>
            </a:r>
            <a:r>
              <a:rPr lang="en-US" dirty="0" err="1"/>
              <a:t>yearsatcompany</a:t>
            </a:r>
            <a:r>
              <a:rPr lang="en-US" dirty="0"/>
              <a:t>, </a:t>
            </a:r>
            <a:r>
              <a:rPr lang="en-US" dirty="0" err="1"/>
              <a:t>rowNumber</a:t>
            </a:r>
            <a:endParaRPr lang="en-US" dirty="0"/>
          </a:p>
          <a:p>
            <a:r>
              <a:rPr lang="en-US" dirty="0"/>
              <a:t>Numeric fields to investigate and maybe keep: </a:t>
            </a:r>
            <a:r>
              <a:rPr lang="en-US" dirty="0" err="1"/>
              <a:t>totalyearlycompensation</a:t>
            </a:r>
            <a:r>
              <a:rPr lang="en-US" dirty="0"/>
              <a:t>, </a:t>
            </a:r>
            <a:r>
              <a:rPr lang="en-US" dirty="0" err="1"/>
              <a:t>basesalary</a:t>
            </a:r>
            <a:r>
              <a:rPr lang="en-US" dirty="0"/>
              <a:t>, </a:t>
            </a:r>
            <a:r>
              <a:rPr lang="en-US" dirty="0" err="1"/>
              <a:t>stockgrantvalue</a:t>
            </a:r>
            <a:r>
              <a:rPr lang="en-US" dirty="0"/>
              <a:t>, bonus. </a:t>
            </a:r>
          </a:p>
          <a:p>
            <a:r>
              <a:rPr lang="en-US" dirty="0"/>
              <a:t>Categorical fields to keep and possibly bucket: company, title, location</a:t>
            </a:r>
          </a:p>
          <a:p>
            <a:r>
              <a:rPr lang="en-US" dirty="0"/>
              <a:t>Boolean fields to keep (possibly as is, maybe collapse and use encoding instead): </a:t>
            </a:r>
            <a:r>
              <a:rPr lang="en-US" dirty="0" err="1"/>
              <a:t>Masters_Degree</a:t>
            </a:r>
            <a:r>
              <a:rPr lang="en-US" dirty="0"/>
              <a:t>, </a:t>
            </a:r>
            <a:r>
              <a:rPr lang="en-US" dirty="0" err="1"/>
              <a:t>Bachelors_Degree</a:t>
            </a:r>
            <a:r>
              <a:rPr lang="en-US" dirty="0"/>
              <a:t>, </a:t>
            </a:r>
            <a:r>
              <a:rPr lang="en-US" dirty="0" err="1"/>
              <a:t>Doctorate_Degree</a:t>
            </a:r>
            <a:r>
              <a:rPr lang="en-US" dirty="0"/>
              <a:t>, Highschool, </a:t>
            </a:r>
            <a:r>
              <a:rPr lang="en-US" dirty="0" err="1"/>
              <a:t>Some_College</a:t>
            </a:r>
            <a:r>
              <a:rPr lang="en-US" dirty="0"/>
              <a:t>, </a:t>
            </a:r>
            <a:r>
              <a:rPr lang="en-US" dirty="0" err="1"/>
              <a:t>Race_Asian</a:t>
            </a:r>
            <a:r>
              <a:rPr lang="en-US" dirty="0"/>
              <a:t>, </a:t>
            </a:r>
            <a:r>
              <a:rPr lang="en-US" dirty="0" err="1"/>
              <a:t>Race_White</a:t>
            </a:r>
            <a:r>
              <a:rPr lang="en-US" dirty="0"/>
              <a:t>, </a:t>
            </a:r>
            <a:r>
              <a:rPr lang="en-US" dirty="0" err="1"/>
              <a:t>Race_Two_Or_More</a:t>
            </a:r>
            <a:r>
              <a:rPr lang="en-US" dirty="0"/>
              <a:t>, </a:t>
            </a:r>
            <a:r>
              <a:rPr lang="en-US" dirty="0" err="1"/>
              <a:t>Race_Black</a:t>
            </a:r>
            <a:r>
              <a:rPr lang="en-US" dirty="0"/>
              <a:t>, </a:t>
            </a:r>
            <a:r>
              <a:rPr lang="en-US" dirty="0" err="1"/>
              <a:t>Race_Hispanic</a:t>
            </a:r>
            <a:endParaRPr lang="en-US" dirty="0"/>
          </a:p>
          <a:p>
            <a:r>
              <a:rPr lang="en-US" dirty="0"/>
              <a:t>Fields to drop: timestamp, level, tag, </a:t>
            </a:r>
            <a:r>
              <a:rPr lang="en-US" dirty="0" err="1"/>
              <a:t>otherdetails</a:t>
            </a:r>
            <a:r>
              <a:rPr lang="en-US" dirty="0"/>
              <a:t>, </a:t>
            </a:r>
            <a:r>
              <a:rPr lang="en-US" dirty="0" err="1"/>
              <a:t>cityid</a:t>
            </a:r>
            <a:r>
              <a:rPr lang="en-US" dirty="0"/>
              <a:t>, Race, Education</a:t>
            </a:r>
          </a:p>
          <a:p>
            <a:r>
              <a:rPr lang="en-US" dirty="0"/>
              <a:t>Fields to keep and mull over missing/mysterious values: gender, </a:t>
            </a:r>
            <a:r>
              <a:rPr lang="en-US" dirty="0" err="1"/>
              <a:t>dmaid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7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9698-7694-4D83-A82C-33EF7671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D47DC-BE8F-45DF-A195-EC85D7B33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created the schema and imported the original datafile into PostgreSQL with the following alterations:</a:t>
            </a:r>
          </a:p>
          <a:p>
            <a:r>
              <a:rPr lang="en-US" dirty="0"/>
              <a:t>We removed the other details column from the dataset to import into the database. It contained mostly ancillary and unrelated data, making it completely useless for our machine learning project</a:t>
            </a:r>
          </a:p>
          <a:p>
            <a:r>
              <a:rPr lang="en-US" sz="2200" dirty="0"/>
              <a:t>the headers for the timestamp, level, and location needed to be changed as they were reserved names in </a:t>
            </a:r>
            <a:r>
              <a:rPr lang="en-US" sz="2200" dirty="0" err="1"/>
              <a:t>PostGres</a:t>
            </a:r>
            <a:r>
              <a:rPr lang="en-US" sz="2200" dirty="0"/>
              <a:t>. The </a:t>
            </a:r>
            <a:r>
              <a:rPr lang="en-US" sz="2200" dirty="0" err="1"/>
              <a:t>rowNumber</a:t>
            </a:r>
            <a:r>
              <a:rPr lang="en-US" sz="2200" dirty="0"/>
              <a:t> value was used as the primary key</a:t>
            </a:r>
          </a:p>
        </p:txBody>
      </p:sp>
    </p:spTree>
    <p:extLst>
      <p:ext uri="{BB962C8B-B14F-4D97-AF65-F5344CB8AC3E}">
        <p14:creationId xmlns:p14="http://schemas.microsoft.com/office/powerpoint/2010/main" val="162327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438B6-2DD6-4981-A7FA-A279F373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3751"/>
          </a:xfrm>
        </p:spPr>
        <p:txBody>
          <a:bodyPr/>
          <a:lstStyle/>
          <a:p>
            <a:r>
              <a:rPr lang="en-US" dirty="0"/>
              <a:t>Proposed 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70088-2620-4B99-8C57-ABC2A506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62269"/>
            <a:ext cx="9905999" cy="4428932"/>
          </a:xfrm>
        </p:spPr>
        <p:txBody>
          <a:bodyPr>
            <a:normAutofit fontScale="92500"/>
          </a:bodyPr>
          <a:lstStyle/>
          <a:p>
            <a:r>
              <a:rPr lang="en-US" dirty="0"/>
              <a:t>We plan to deploy a machine learning model that can be used to predict  salaries for data scientists and STEM professionals.</a:t>
            </a:r>
          </a:p>
          <a:p>
            <a:r>
              <a:rPr lang="en-US" dirty="0"/>
              <a:t>Linear regression is the best model to choose with a continuous variable like salary.</a:t>
            </a:r>
          </a:p>
          <a:p>
            <a:r>
              <a:rPr lang="en-US" dirty="0"/>
              <a:t>With our cleaned and pre-processed data, we will divide the data into training and testing sets and then train and test our model</a:t>
            </a:r>
          </a:p>
          <a:p>
            <a:r>
              <a:rPr lang="en-US" dirty="0"/>
              <a:t>The salary prediction by years of service example in Module 17.2.3 is a great place to start for our coding</a:t>
            </a:r>
          </a:p>
          <a:p>
            <a:r>
              <a:rPr lang="en-US" dirty="0"/>
              <a:t>We will explore which features are the best predictors, and possibly look into other Scikit-learn linear regression models</a:t>
            </a:r>
          </a:p>
        </p:txBody>
      </p:sp>
    </p:spTree>
    <p:extLst>
      <p:ext uri="{BB962C8B-B14F-4D97-AF65-F5344CB8AC3E}">
        <p14:creationId xmlns:p14="http://schemas.microsoft.com/office/powerpoint/2010/main" val="893095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tf00001226_wac</Template>
  <TotalTime>155</TotalTime>
  <Words>534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Capstone project</vt:lpstr>
      <vt:lpstr>What we considered</vt:lpstr>
      <vt:lpstr>What did we choose?</vt:lpstr>
      <vt:lpstr>Why choose this dataset?</vt:lpstr>
      <vt:lpstr>Description of dataset</vt:lpstr>
      <vt:lpstr>What are we going to do with all this data?</vt:lpstr>
      <vt:lpstr>Data exploration steps </vt:lpstr>
      <vt:lpstr>Database</vt:lpstr>
      <vt:lpstr>Proposed machine learning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Martha Richardson</dc:creator>
  <cp:lastModifiedBy>Martha Richardson</cp:lastModifiedBy>
  <cp:revision>4</cp:revision>
  <dcterms:created xsi:type="dcterms:W3CDTF">2022-04-08T12:59:26Z</dcterms:created>
  <dcterms:modified xsi:type="dcterms:W3CDTF">2022-04-10T20:33:08Z</dcterms:modified>
</cp:coreProperties>
</file>

<file path=docProps/thumbnail.jpeg>
</file>